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0" r:id="rId4"/>
    <p:sldId id="261" r:id="rId5"/>
    <p:sldId id="263" r:id="rId6"/>
    <p:sldId id="257" r:id="rId7"/>
    <p:sldId id="258" r:id="rId8"/>
    <p:sldId id="25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0"/>
  </p:normalViewPr>
  <p:slideViewPr>
    <p:cSldViewPr snapToGrid="0" snapToObjects="1">
      <p:cViewPr varScale="1">
        <p:scale>
          <a:sx n="88" d="100"/>
          <a:sy n="88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9A56-4B79-274E-97F6-E48501E59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0A659-FE78-E74D-9D25-8CA4AC0E7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515D8-F658-D34D-9C4B-DA253DCE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A5BB-EAAA-4C4A-B755-F2333BB0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8056-E944-6749-AA19-178E12C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03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FAE6-FC5C-754F-AB05-BB0A4775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CE46-1EC9-1B49-AEF0-FC7A09771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FF373-2F0D-9144-8180-EEF84498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3AF8-7E89-8E44-8248-8EA2437C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EB41-EEC9-D14C-A8EB-76E6E405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83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C77C6-1FC5-AE4C-BDD8-6AB135C08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4ED6-D72B-AD4F-93AB-785F1B9F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E700F-978D-9945-A903-34B6F9E9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5B55-0BD4-0043-A667-C8DF2896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50E88-5E1D-AA44-ABB0-59FC1555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36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7669-84CF-BC43-BC71-6543DF4F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26C0-34C7-F645-B61F-9A1F2106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6001-1228-5740-8962-76BE2467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A326-AD35-514E-A5ED-0AF58154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276AF-3C76-CD48-AE4B-2BE3F175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264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FA3-0E16-C541-AA26-4371613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1F1C-CDA7-8045-BD02-DB3B79449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0F79-E72D-5A4E-A90E-3CC0E99F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29F-84FE-7A4B-B4EC-CF3C4BB6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7B74-8892-1646-A667-8015CEAC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991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0A52-52D2-ED4A-B2A9-1F901DEB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F9904-1039-F246-8719-FEA5C551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84EDE-1BBC-3B4F-B137-22E167C55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AF5F-65A5-EE4A-A042-EB7C9421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66B22-5F78-D345-A715-EC0570F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00F5-AE7A-2642-B933-39E8C825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627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5A98-B75A-E349-8F6F-919FFD81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8B45B-C800-2C48-940C-C0C80AD9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8C1C5-01CC-6A4E-A7A6-163907F5C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65173-6369-6C4E-8F01-3D83933DB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67523-3388-774E-9513-7BB3D6894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69286-4F26-AD41-AF77-405AF2CE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A8945-AB1A-3E4A-BE1F-25755251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38F37-7280-B34F-9D9B-A2059355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81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869F-BC2F-C946-BD94-40399941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16186-63A2-CF4B-97CA-656386D8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81B41-5400-BD4F-9CD2-DDD1F1EB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0ED0C-AF1E-AE4B-AC6C-3DD8F9B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01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BCEA5-9DD1-DB49-88E0-0BB0AE8D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C5CEA-F1AC-2D47-AF4E-8BCBEF0A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033D-EBEA-844E-9876-33ADC7E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8488-3360-9A44-9E26-6B010CB3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D70-E26A-B649-ACCE-BFE4C7CE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96C8-88DF-A64C-AE00-9E81EF467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17F0-810A-F247-9BC8-84A22CCB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C0D4A-CFC3-574F-9A83-74E0A6B1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C74EA-6AB4-7148-BE7F-9055B21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56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851F-3553-3F4C-B258-040C52C8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0381C-AA96-D245-8D99-C14AC322D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06AF4-F2EA-0840-81C8-A46F8811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319FB-2729-5344-8528-60F8E83E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E779-FD98-964F-841D-7A686381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4412A-A11B-884C-8E6D-A0A6EA8F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319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5BAD4-4108-FC42-920D-1CF0BA99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FBBF-3472-0949-9A4F-896F9A3C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10BC-AA17-6D44-AED7-154A49020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62766-8DBB-B04E-BE41-FD3C0738A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8B9C-F9E6-624F-8E3D-670C6D3B8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04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BD12-F150-9D44-BA23-AD5CBE1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0" y="889154"/>
            <a:ext cx="7084791" cy="5489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01948-95FE-9F4C-A952-4B707A0B6A1D}"/>
              </a:ext>
            </a:extLst>
          </p:cNvPr>
          <p:cNvSpPr txBox="1"/>
          <p:nvPr/>
        </p:nvSpPr>
        <p:spPr>
          <a:xfrm>
            <a:off x="9043988" y="328613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 R:		type:</a:t>
            </a:r>
          </a:p>
          <a:p>
            <a:r>
              <a:rPr lang="en-CH" dirty="0"/>
              <a:t>		</a:t>
            </a:r>
            <a:r>
              <a:rPr lang="en-GB" dirty="0" err="1"/>
              <a:t>typeof</a:t>
            </a:r>
            <a:r>
              <a:rPr lang="en-GB" dirty="0"/>
              <a:t>(x)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B73A-AC28-DB4C-BC85-19D66FB51928}"/>
              </a:ext>
            </a:extLst>
          </p:cNvPr>
          <p:cNvSpPr txBox="1"/>
          <p:nvPr/>
        </p:nvSpPr>
        <p:spPr>
          <a:xfrm>
            <a:off x="8961657" y="1268968"/>
            <a:ext cx="3159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de-CH" dirty="0"/>
          </a:p>
          <a:p>
            <a:r>
              <a:rPr lang="de-CH" dirty="0" err="1"/>
              <a:t>as.logical</a:t>
            </a:r>
            <a:r>
              <a:rPr lang="de-CH" dirty="0"/>
              <a:t>(x)	TRUE/FALSE</a:t>
            </a:r>
            <a:endParaRPr lang="en-CH" dirty="0"/>
          </a:p>
          <a:p>
            <a:r>
              <a:rPr lang="en-CH" dirty="0"/>
              <a:t>		1/0</a:t>
            </a:r>
            <a:endParaRPr lang="de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BF95-DBCF-2743-9597-C92C7D299306}"/>
              </a:ext>
            </a:extLst>
          </p:cNvPr>
          <p:cNvSpPr txBox="1"/>
          <p:nvPr/>
        </p:nvSpPr>
        <p:spPr>
          <a:xfrm>
            <a:off x="9043988" y="2578655"/>
            <a:ext cx="25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9C2BB-EA59-6744-8636-D861256A2684}"/>
              </a:ext>
            </a:extLst>
          </p:cNvPr>
          <p:cNvSpPr txBox="1"/>
          <p:nvPr/>
        </p:nvSpPr>
        <p:spPr>
          <a:xfrm>
            <a:off x="9059458" y="3910014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as.integer</a:t>
            </a:r>
            <a:r>
              <a:rPr lang="de-CH" dirty="0"/>
              <a:t>(x)	integer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64AF1-0AB9-1743-B508-20E4F708E90F}"/>
              </a:ext>
            </a:extLst>
          </p:cNvPr>
          <p:cNvSpPr txBox="1"/>
          <p:nvPr/>
        </p:nvSpPr>
        <p:spPr>
          <a:xfrm>
            <a:off x="9080567" y="540436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as.numeric</a:t>
            </a:r>
            <a:r>
              <a:rPr lang="de-CH" dirty="0"/>
              <a:t>(x)  	double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6D337-304A-984B-93F4-B99561E9F094}"/>
              </a:ext>
            </a:extLst>
          </p:cNvPr>
          <p:cNvSpPr txBox="1"/>
          <p:nvPr/>
        </p:nvSpPr>
        <p:spPr>
          <a:xfrm>
            <a:off x="4770656" y="458104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1,2,3,-5…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80C33-C2DB-9742-82D0-2CDE9277D35C}"/>
              </a:ext>
            </a:extLst>
          </p:cNvPr>
          <p:cNvSpPr txBox="1"/>
          <p:nvPr/>
        </p:nvSpPr>
        <p:spPr>
          <a:xfrm>
            <a:off x="4551581" y="596884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3.2, 3e-2,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FEC22-953D-294D-924E-39719848F3E5}"/>
              </a:ext>
            </a:extLst>
          </p:cNvPr>
          <p:cNvSpPr txBox="1"/>
          <p:nvPr/>
        </p:nvSpPr>
        <p:spPr>
          <a:xfrm>
            <a:off x="4551581" y="182296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Genotypes</a:t>
            </a:r>
            <a:r>
              <a:rPr lang="de-CH" dirty="0"/>
              <a:t>: ab, Ab, AB</a:t>
            </a:r>
          </a:p>
        </p:txBody>
      </p:sp>
    </p:spTree>
    <p:extLst>
      <p:ext uri="{BB962C8B-B14F-4D97-AF65-F5344CB8AC3E}">
        <p14:creationId xmlns:p14="http://schemas.microsoft.com/office/powerpoint/2010/main" val="191172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D58F9-6F51-B349-8EE4-EB7EF1023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7"/>
          <a:stretch/>
        </p:blipFill>
        <p:spPr>
          <a:xfrm>
            <a:off x="2387600" y="1371600"/>
            <a:ext cx="7416800" cy="3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22115-2C83-3546-84FF-EC6BC499B79A}"/>
              </a:ext>
            </a:extLst>
          </p:cNvPr>
          <p:cNvSpPr txBox="1"/>
          <p:nvPr/>
        </p:nvSpPr>
        <p:spPr>
          <a:xfrm>
            <a:off x="2001795" y="325388"/>
            <a:ext cx="638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Confusion matrix comparing predictions and ground truth (reality)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699F-70D3-6748-A85F-F36A96B2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87561"/>
            <a:ext cx="812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DB23D-79B3-DF40-A9B0-80169D55BC21}"/>
              </a:ext>
            </a:extLst>
          </p:cNvPr>
          <p:cNvSpPr txBox="1"/>
          <p:nvPr/>
        </p:nvSpPr>
        <p:spPr>
          <a:xfrm>
            <a:off x="986972" y="261258"/>
            <a:ext cx="221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Probability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/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/>
                  <a:t>1. Probability of any event A, written as P(A), must be a number between 0 and 1</a:t>
                </a:r>
                <a:r>
                  <a:rPr lang="en-CH" b="1" dirty="0"/>
                  <a:t>.   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probability of rain=0.25 means there is a 25% chance of rain.</a:t>
                </a:r>
              </a:p>
              <a:p>
                <a:endParaRPr lang="en-CH" dirty="0"/>
              </a:p>
              <a:p>
                <a:r>
                  <a:rPr lang="en-CH" dirty="0"/>
                  <a:t>2. Probability of all possible outcomes should sum to 1. e.g if 3 outcomes, A, B and C, then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CH" b="1" dirty="0"/>
              </a:p>
              <a:p>
                <a:r>
                  <a:rPr lang="en-CH" dirty="0"/>
                  <a:t>	e.g P(rain)=0.25 then P(no rain) must be 0.75 </a:t>
                </a:r>
              </a:p>
              <a:p>
                <a:r>
                  <a:rPr lang="en-CH" dirty="0"/>
                  <a:t>	</a:t>
                </a:r>
              </a:p>
              <a:p>
                <a:r>
                  <a:rPr lang="en-CH" dirty="0"/>
                  <a:t>3. If A and B are </a:t>
                </a:r>
                <a:r>
                  <a:rPr lang="en-CH" b="1" dirty="0"/>
                  <a:t>disjoint</a:t>
                </a:r>
                <a:r>
                  <a:rPr lang="en-CH" dirty="0"/>
                  <a:t> (i.e only A or B can happen but not both at the same time), then 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de-CH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𝐨𝐫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de-CH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CH" b="1" dirty="0"/>
              </a:p>
              <a:p>
                <a:r>
                  <a:rPr lang="en-CH" dirty="0"/>
                  <a:t>	e.g. P(rain)=0.25 and P(snow)=0.1 then P(it raining or snowing)=0.25+0.1</a:t>
                </a:r>
              </a:p>
              <a:p>
                <a:endParaRPr lang="en-CH" dirty="0"/>
              </a:p>
              <a:p>
                <a:r>
                  <a:rPr lang="en-CH" dirty="0"/>
                  <a:t>4. If A and B are </a:t>
                </a:r>
                <a:r>
                  <a:rPr lang="en-CH" b="1" dirty="0"/>
                  <a:t>independ</a:t>
                </a:r>
                <a:r>
                  <a:rPr lang="en-GB" b="1" dirty="0"/>
                  <a:t>e</a:t>
                </a:r>
                <a:r>
                  <a:rPr lang="en-CH" b="1" dirty="0"/>
                  <a:t>nt</a:t>
                </a:r>
                <a:r>
                  <a:rPr lang="en-CH" dirty="0"/>
                  <a:t> (i.e. one does not depend on the other) then the probability of them both occuring, also called the joint probability, </a:t>
                </a:r>
                <a:r>
                  <a:rPr lang="en-CH" b="1" dirty="0"/>
                  <a:t>is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𝒂𝒏𝒅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P(rain)=0.25, P(my favourite song playing on the radio)=0.1 then the probability of my favourite probability playing on the radio when it is raining = 0.25*0.01</a:t>
                </a:r>
              </a:p>
              <a:p>
                <a:endParaRPr lang="en-CH" dirty="0"/>
              </a:p>
              <a:p>
                <a:r>
                  <a:rPr lang="en-CH" dirty="0"/>
                  <a:t>5. If event </a:t>
                </a:r>
                <a:r>
                  <a:rPr lang="en-CH" b="1" dirty="0"/>
                  <a:t>A includes event B</a:t>
                </a:r>
                <a:r>
                  <a:rPr lang="en-CH" dirty="0"/>
                  <a:t>, then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b="1" dirty="0"/>
                  <a:t> </a:t>
                </a:r>
              </a:p>
              <a:p>
                <a:r>
                  <a:rPr lang="en-CH" dirty="0"/>
                  <a:t>	e.g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it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raining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i </a:t>
                </a:r>
                <a:r>
                  <a:rPr lang="de-CH" dirty="0" err="1"/>
                  <a:t>may</a:t>
                </a:r>
                <a:r>
                  <a:rPr lang="de-CH" dirty="0"/>
                  <a:t>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 on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way</a:t>
                </a:r>
                <a:r>
                  <a:rPr lang="de-CH" dirty="0"/>
                  <a:t> </a:t>
                </a:r>
                <a:r>
                  <a:rPr lang="de-CH" dirty="0" err="1"/>
                  <a:t>home</a:t>
                </a:r>
                <a:r>
                  <a:rPr lang="de-CH" dirty="0"/>
                  <a:t>, </a:t>
                </a:r>
                <a:r>
                  <a:rPr lang="de-CH" dirty="0" err="1"/>
                  <a:t>or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i </a:t>
                </a:r>
                <a:r>
                  <a:rPr lang="de-CH" dirty="0" err="1"/>
                  <a:t>have</a:t>
                </a:r>
                <a:r>
                  <a:rPr lang="de-CH" dirty="0"/>
                  <a:t> an </a:t>
                </a:r>
                <a:r>
                  <a:rPr lang="de-CH" dirty="0" err="1"/>
                  <a:t>umbrella</a:t>
                </a:r>
                <a:r>
                  <a:rPr lang="de-CH" dirty="0"/>
                  <a:t> </a:t>
                </a:r>
                <a:r>
                  <a:rPr lang="de-CH" dirty="0" err="1"/>
                  <a:t>and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not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. This </a:t>
                </a:r>
                <a:r>
                  <a:rPr lang="de-CH" dirty="0" err="1"/>
                  <a:t>means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𝑔𝑒𝑡𝑡𝑖𝑛𝑔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𝑤𝑒𝑡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must be true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blipFill>
                <a:blip r:embed="rId2"/>
                <a:stretch>
                  <a:fillRect l="-469" t="-473" r="-703" b="-9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4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407547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25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&lt;= 1 (grey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32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CDF at 1 (~0.8)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707660E8-498D-B147-8993-BF1A9D7C59C5}"/>
              </a:ext>
            </a:extLst>
          </p:cNvPr>
          <p:cNvSpPr/>
          <p:nvPr/>
        </p:nvSpPr>
        <p:spPr>
          <a:xfrm rot="19790318">
            <a:off x="3566847" y="2248930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754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38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&gt;= 1 (white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416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1-(CDF at 1)    (1-0.8=0.2)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7F40F38-A553-5543-B3B1-568EA52B335A}"/>
              </a:ext>
            </a:extLst>
          </p:cNvPr>
          <p:cNvSpPr/>
          <p:nvPr/>
        </p:nvSpPr>
        <p:spPr>
          <a:xfrm rot="1759452">
            <a:off x="4879344" y="4713483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231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BD55A-A8F5-D341-9773-C2BF53DB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549876"/>
            <a:ext cx="8217243" cy="529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4A5A7-4798-7D43-852F-46ACBF0A1187}"/>
              </a:ext>
            </a:extLst>
          </p:cNvPr>
          <p:cNvSpPr txBox="1"/>
          <p:nvPr/>
        </p:nvSpPr>
        <p:spPr>
          <a:xfrm>
            <a:off x="1359243" y="6240162"/>
            <a:ext cx="668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“n choose k” </a:t>
            </a:r>
            <a:r>
              <a:rPr lang="en-CH" dirty="0"/>
              <a:t>is number of ways you can pick 3 successes from n trials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14AB70-26A8-4942-8448-9350E4338B38}"/>
              </a:ext>
            </a:extLst>
          </p:cNvPr>
          <p:cNvCxnSpPr/>
          <p:nvPr/>
        </p:nvCxnSpPr>
        <p:spPr>
          <a:xfrm flipV="1">
            <a:off x="2397211" y="5498757"/>
            <a:ext cx="2743200" cy="80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F06AF-3F6E-EA43-B510-F527DCF1383F}"/>
              </a:ext>
            </a:extLst>
          </p:cNvPr>
          <p:cNvCxnSpPr>
            <a:cxnSpLocks/>
          </p:cNvCxnSpPr>
          <p:nvPr/>
        </p:nvCxnSpPr>
        <p:spPr>
          <a:xfrm flipH="1">
            <a:off x="5527591" y="4015946"/>
            <a:ext cx="3702906" cy="33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823CAE-573F-FE4E-AF58-996EA8B4E384}"/>
              </a:ext>
            </a:extLst>
          </p:cNvPr>
          <p:cNvSpPr txBox="1"/>
          <p:nvPr/>
        </p:nvSpPr>
        <p:spPr>
          <a:xfrm>
            <a:off x="8835082" y="3463003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“n</a:t>
            </a:r>
            <a:r>
              <a:rPr lang="en-CH" b="1" dirty="0"/>
              <a:t> factorial”  e.g. </a:t>
            </a:r>
            <a:r>
              <a:rPr lang="en-CH" dirty="0"/>
              <a:t>3!=3*2*1</a:t>
            </a:r>
          </a:p>
        </p:txBody>
      </p:sp>
    </p:spTree>
    <p:extLst>
      <p:ext uri="{BB962C8B-B14F-4D97-AF65-F5344CB8AC3E}">
        <p14:creationId xmlns:p14="http://schemas.microsoft.com/office/powerpoint/2010/main" val="70767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9D15F-FDB0-714A-9EFE-30A04BB9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84" y="1155184"/>
            <a:ext cx="7488363" cy="331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27A2C-B4C8-334E-88C5-CFFD17354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08" y="5156716"/>
            <a:ext cx="6210300" cy="109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CC3DA6-3ED0-AD4F-BCD6-2D13B365BB5A}"/>
              </a:ext>
            </a:extLst>
          </p:cNvPr>
          <p:cNvSpPr/>
          <p:nvPr/>
        </p:nvSpPr>
        <p:spPr>
          <a:xfrm>
            <a:off x="10231458" y="551815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solidFill>
                  <a:srgbClr val="222222"/>
                </a:solidFill>
                <a:latin typeface="Arial" panose="020B0604020202020204" pitchFamily="34" charset="0"/>
              </a:rPr>
              <a:t>2.71828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4945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E5ADB-7897-AB48-BCDA-CC6C1E3FC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" t="52158" r="7668" b="2335"/>
          <a:stretch/>
        </p:blipFill>
        <p:spPr>
          <a:xfrm>
            <a:off x="358347" y="1927653"/>
            <a:ext cx="5906530" cy="196884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656C23-DD33-1942-9258-8550A4FE2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2" t="68531" r="50811" b="1117"/>
          <a:stretch/>
        </p:blipFill>
        <p:spPr>
          <a:xfrm>
            <a:off x="8674444" y="2421924"/>
            <a:ext cx="2607276" cy="10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DB91F-CD8F-5043-9380-0ABE3A8B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139700"/>
            <a:ext cx="121031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5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521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18</cp:revision>
  <dcterms:created xsi:type="dcterms:W3CDTF">2020-03-25T16:42:51Z</dcterms:created>
  <dcterms:modified xsi:type="dcterms:W3CDTF">2020-03-26T16:57:16Z</dcterms:modified>
</cp:coreProperties>
</file>